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67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90"/>
    <p:restoredTop sz="93730"/>
  </p:normalViewPr>
  <p:slideViewPr>
    <p:cSldViewPr snapToGrid="0" snapToObjects="1">
      <p:cViewPr varScale="1">
        <p:scale>
          <a:sx n="103" d="100"/>
          <a:sy n="103" d="100"/>
        </p:scale>
        <p:origin x="7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D7530-5256-F64C-A794-1F858BB36F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6F8192-BF66-9540-AEA3-0083C29FD3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1DACB-7985-8343-9F77-E9B1F9F33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8AA7C-A60A-E341-A7BF-B74EA24F7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19BF4-50D2-2049-B3E1-47F2B04F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0374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05B91-1BBE-9E46-8BD7-DFEAE83B1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7B275-1818-3840-A4C4-A44EEB3B7B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758D-E9FC-354D-94D4-2FCE61E64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7895D-307C-D340-99B6-25A8D432C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45CFAA-F99A-CB4A-BB01-57689854E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8534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548AD4-2375-0C4C-A11A-6A530CED43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52F2C7-B66F-2442-995C-8E3B799E1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623AD-1DB2-CB44-B44E-434BCB380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7DD91-C81D-F245-AD82-24D27ECF7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A4B91-5359-FE40-A575-8B0A64A6E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1307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0A0DE-78B9-FB45-9AAC-27F39DF12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47106-5487-6F4C-8353-7FE385FC1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AC883-9EC2-E24B-BF81-05695B0CB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FA52B-431B-8944-B2F8-F3342D801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8FAE4-05BE-FE49-ACCD-121950AF6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8704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0CE4B-690C-C740-8A0D-A67F6E8BF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2630E-CC63-EF45-8445-4994F0D8D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7E3DD-65BA-154A-9D29-8B9E66F2E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DE8B3-9F09-2A46-B86E-29FB576C4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006D9-C4ED-3249-95B9-EE4844FD5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1487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D5FB4-C388-594F-9F48-B7616589D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03F7B-1A47-644F-96E0-CC9FFAF5D6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F5C56E-FBB3-BB42-BE74-DC7C59B51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8F1C6B-2B9A-C049-8675-956037188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67B6F-A482-1349-8951-86AFE9D0E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8B6B7-F0D6-9A4D-990F-B6AC046DE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299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8C1AA-E41A-9F46-B2CF-4B7BEA60B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A680A-9330-0247-A8CF-C2F0C81F0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14AEF-5BD0-A74D-821E-3F1161845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9680CE-D6F2-EE41-84D7-8F2B525C2C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74A411-3E3A-A242-B216-8B843477A9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0BB987-0794-6649-ACE0-CBCD92671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EA2A2D-B5C7-2E4B-BABB-66B242F02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348F01-546E-954F-8A02-E4DEB3D9C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2140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30FB-9892-9643-A9C0-924E8F1B0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9E3F58-6E4B-754F-A7D7-0620CC5CC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17CB50-892C-9844-ADFF-E87208F9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DDA81F-C138-F544-AF89-BD9E9662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1558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726F78-36F1-0A48-822F-67AAD107D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A94894-068B-B942-9367-E53492568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034994-D384-EF4F-856B-1DE11EB4F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294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B9374-39E8-8948-927E-B80A7E6DA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A210B-831A-B84C-95B8-5002BE130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1FEAD-6812-CF44-98F2-9C6E8DD55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D66AD8-09AB-7443-B870-830C4BF5A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37AB18-5FDF-4941-963A-D6DAF070C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B5759-52EF-934D-8D45-77063E906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09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A0B58-1BFE-D048-A81C-EEE41EBF2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FB2BE2-E5DA-A44E-877A-E05DDC30CC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C5BA24-88ED-BD47-B2F3-8D9A6A97F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46C26-2A6A-D149-AFF5-41FFE3CF7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588DA9-30FF-474B-AABD-D44E8ED96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20E6B-600D-B042-A760-E51B215CE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0479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DCDC0D-993E-D84B-91AA-9AAAE7B69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BF130-E117-0D41-9774-AEC7E162E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2D25B-D48D-D945-A040-908FBFCA70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82C6E-408A-494F-B201-4842B08271B2}" type="datetimeFigureOut">
              <a:rPr lang="fr-FR" smtClean="0"/>
              <a:t>26/11/2019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78E3A-EF51-7546-9A4B-6336A8B6A0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26009-8030-9C4D-812B-27FB7A16C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E0E02-333F-324B-BBCD-10E5F10D5C6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5798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3634A-FCF9-4343-8206-5B099120FC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93092"/>
            <a:ext cx="9144000" cy="2387600"/>
          </a:xfrm>
        </p:spPr>
        <p:txBody>
          <a:bodyPr>
            <a:normAutofit/>
          </a:bodyPr>
          <a:lstStyle/>
          <a:p>
            <a:r>
              <a:rPr lang="fr-FR" sz="4000" b="1" dirty="0">
                <a:latin typeface="David" panose="020E0502060401010101" pitchFamily="34" charset="-79"/>
                <a:cs typeface="David" panose="020E0502060401010101" pitchFamily="34" charset="-79"/>
              </a:rPr>
              <a:t>The </a:t>
            </a:r>
            <a:r>
              <a:rPr lang="fr-FR" sz="4000" b="1" dirty="0" err="1">
                <a:latin typeface="David" panose="020E0502060401010101" pitchFamily="34" charset="-79"/>
                <a:cs typeface="David" panose="020E0502060401010101" pitchFamily="34" charset="-79"/>
              </a:rPr>
              <a:t>Grammar</a:t>
            </a:r>
            <a:r>
              <a:rPr lang="fr-FR" sz="4000" b="1" dirty="0">
                <a:latin typeface="David" panose="020E0502060401010101" pitchFamily="34" charset="-79"/>
                <a:cs typeface="David" panose="020E0502060401010101" pitchFamily="34" charset="-79"/>
              </a:rPr>
              <a:t> of </a:t>
            </a:r>
            <a:r>
              <a:rPr lang="fr-FR" sz="4000" b="1" dirty="0">
                <a:solidFill>
                  <a:srgbClr val="FF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HITTING</a:t>
            </a:r>
            <a:r>
              <a:rPr lang="fr-FR" sz="4000" b="1" dirty="0">
                <a:latin typeface="David" panose="020E0502060401010101" pitchFamily="34" charset="-79"/>
                <a:cs typeface="David" panose="020E0502060401010101" pitchFamily="34" charset="-79"/>
              </a:rPr>
              <a:t> and </a:t>
            </a:r>
            <a:r>
              <a:rPr lang="fr-FR" sz="4000" b="1" dirty="0">
                <a:solidFill>
                  <a:srgbClr val="FF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BREAKING </a:t>
            </a:r>
            <a:br>
              <a:rPr lang="fr-FR" dirty="0"/>
            </a:br>
            <a:r>
              <a:rPr lang="fr-FR" dirty="0"/>
              <a:t> </a:t>
            </a:r>
            <a:r>
              <a:rPr lang="fr-FR" sz="3900" i="1" dirty="0"/>
              <a:t>Charles J. Fillmore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A95ED-B167-7943-895A-DE4EE7CB0B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1108"/>
            <a:ext cx="9144000" cy="1764529"/>
          </a:xfrm>
        </p:spPr>
        <p:txBody>
          <a:bodyPr>
            <a:normAutofit fontScale="25000" lnSpcReduction="20000"/>
          </a:bodyPr>
          <a:lstStyle/>
          <a:p>
            <a:pPr algn="r"/>
            <a:endParaRPr lang="fr-FR" sz="4000" dirty="0"/>
          </a:p>
          <a:p>
            <a:endParaRPr lang="fr-FR" sz="6400" dirty="0"/>
          </a:p>
          <a:p>
            <a:r>
              <a:rPr lang="fr-FR" sz="6400" dirty="0" err="1"/>
              <a:t>Natia</a:t>
            </a:r>
            <a:r>
              <a:rPr lang="fr-FR" sz="6400" dirty="0"/>
              <a:t> DAVITASHVILI</a:t>
            </a:r>
          </a:p>
          <a:p>
            <a:r>
              <a:rPr lang="fr-FR" sz="6400" dirty="0"/>
              <a:t>Master 2 TAL  </a:t>
            </a:r>
            <a:r>
              <a:rPr lang="fr-FR" sz="6400" dirty="0" err="1"/>
              <a:t>Traductique</a:t>
            </a:r>
            <a:endParaRPr lang="fr-FR" sz="6400" dirty="0"/>
          </a:p>
          <a:p>
            <a:r>
              <a:rPr lang="fr-FR" sz="6400" dirty="0"/>
              <a:t>Institut National des Langues et Civilisations Orientales </a:t>
            </a:r>
          </a:p>
          <a:p>
            <a:r>
              <a:rPr lang="fr-FR" sz="6400" dirty="0"/>
              <a:t>2019-2020 </a:t>
            </a:r>
          </a:p>
          <a:p>
            <a:br>
              <a:rPr lang="fr-FR" dirty="0"/>
            </a:br>
            <a:endParaRPr lang="fr-FR" dirty="0"/>
          </a:p>
          <a:p>
            <a:r>
              <a:rPr lang="fr-FR" dirty="0"/>
              <a:t>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BE0878-A78C-8B49-A2D5-5B9176492624}"/>
              </a:ext>
            </a:extLst>
          </p:cNvPr>
          <p:cNvSpPr txBox="1"/>
          <p:nvPr/>
        </p:nvSpPr>
        <p:spPr>
          <a:xfrm>
            <a:off x="1149178" y="852616"/>
            <a:ext cx="5609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Lexicologie, terminologie et dictionnairique</a:t>
            </a:r>
          </a:p>
          <a:p>
            <a:r>
              <a:rPr lang="fr-FR" dirty="0"/>
              <a:t>Kata GABOR </a:t>
            </a:r>
          </a:p>
        </p:txBody>
      </p:sp>
    </p:spTree>
    <p:extLst>
      <p:ext uri="{BB962C8B-B14F-4D97-AF65-F5344CB8AC3E}">
        <p14:creationId xmlns:p14="http://schemas.microsoft.com/office/powerpoint/2010/main" val="604538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1FBB1-71B8-6041-A04A-FE0A2E5D3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104818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4800" b="1" spc="600" dirty="0">
                <a:solidFill>
                  <a:schemeClr val="accent6"/>
                </a:solidFill>
              </a:rPr>
              <a:t>HIT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A2A551-60E0-B14F-8120-87FE29178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7266" y="2514600"/>
            <a:ext cx="5041900" cy="1828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039C20-3128-B645-AB43-5EC58BFEB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0038">
            <a:off x="6854138" y="3453713"/>
            <a:ext cx="3111500" cy="762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D7FC21-F9BB-C544-B48D-03991F20D527}"/>
              </a:ext>
            </a:extLst>
          </p:cNvPr>
          <p:cNvSpPr txBox="1"/>
          <p:nvPr/>
        </p:nvSpPr>
        <p:spPr>
          <a:xfrm>
            <a:off x="6280552" y="3650047"/>
            <a:ext cx="848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fr-FR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0362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A696D-132E-FB44-A901-896119E0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5086"/>
            <a:ext cx="10515600" cy="1325563"/>
          </a:xfrm>
        </p:spPr>
        <p:txBody>
          <a:bodyPr/>
          <a:lstStyle/>
          <a:p>
            <a:pPr algn="ctr"/>
            <a:r>
              <a:rPr lang="fr-FR" b="1" dirty="0"/>
              <a:t>LA FORMULE POUR  </a:t>
            </a:r>
            <a:r>
              <a:rPr lang="fr-FR" b="1" dirty="0">
                <a:solidFill>
                  <a:srgbClr val="FF0000"/>
                </a:solidFill>
              </a:rPr>
              <a:t>’BREAK’</a:t>
            </a:r>
          </a:p>
        </p:txBody>
      </p:sp>
      <p:pic>
        <p:nvPicPr>
          <p:cNvPr id="4" name="image3.png">
            <a:extLst>
              <a:ext uri="{FF2B5EF4-FFF2-40B4-BE49-F238E27FC236}">
                <a16:creationId xmlns:a16="http://schemas.microsoft.com/office/drawing/2014/main" id="{E84625FE-713E-0043-9BAF-E7DAB247C2A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150076" y="2100649"/>
            <a:ext cx="5241324" cy="221814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748266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E5FFD-0331-184B-A3EF-5CA886A4C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LA FORMULE POUR  </a:t>
            </a:r>
            <a:r>
              <a:rPr lang="fr-FR" b="1" dirty="0">
                <a:solidFill>
                  <a:schemeClr val="accent6"/>
                </a:solidFill>
              </a:rPr>
              <a:t>’HIT’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C256A1-5D11-944E-B8B0-DBFDCF3C03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1945" y="2320794"/>
            <a:ext cx="5946065" cy="1865432"/>
          </a:xfrm>
        </p:spPr>
      </p:pic>
    </p:spTree>
    <p:extLst>
      <p:ext uri="{BB962C8B-B14F-4D97-AF65-F5344CB8AC3E}">
        <p14:creationId xmlns:p14="http://schemas.microsoft.com/office/powerpoint/2010/main" val="2942338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534AE-4D61-DB4A-BC7F-B89F736AC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854" y="25769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8000" b="1" dirty="0">
                <a:solidFill>
                  <a:srgbClr val="FF0000"/>
                </a:solidFill>
              </a:rPr>
              <a:t>BREAK</a:t>
            </a:r>
            <a:r>
              <a:rPr lang="fr-FR" sz="8000" b="1" dirty="0"/>
              <a:t> ≠</a:t>
            </a:r>
            <a:r>
              <a:rPr lang="fr-FR" sz="8000" b="1" dirty="0">
                <a:solidFill>
                  <a:srgbClr val="92D050"/>
                </a:solidFill>
              </a:rPr>
              <a:t>HIT</a:t>
            </a:r>
          </a:p>
        </p:txBody>
      </p:sp>
    </p:spTree>
    <p:extLst>
      <p:ext uri="{BB962C8B-B14F-4D97-AF65-F5344CB8AC3E}">
        <p14:creationId xmlns:p14="http://schemas.microsoft.com/office/powerpoint/2010/main" val="2027804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AA277-D7E4-3C4C-951E-199E65FB5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chemeClr val="accent1">
                    <a:lumMod val="50000"/>
                  </a:schemeClr>
                </a:solidFill>
                <a:latin typeface="American Typewriter" panose="02090604020004020304" pitchFamily="18" charset="77"/>
              </a:rPr>
              <a:t>LA BIBLIOGRAPHIE: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AD352-33F5-1A4E-8957-8A904E497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fr-FR" sz="3300" dirty="0"/>
              <a:t>  	   </a:t>
            </a:r>
            <a:r>
              <a:rPr lang="fr-FR" sz="3300" dirty="0">
                <a:solidFill>
                  <a:srgbClr val="0070C0"/>
                </a:solidFill>
              </a:rPr>
              <a:t>Livres</a:t>
            </a:r>
            <a:r>
              <a:rPr lang="fr-FR" sz="3300" dirty="0"/>
              <a:t> : </a:t>
            </a:r>
          </a:p>
          <a:p>
            <a:pPr>
              <a:buFont typeface="Wingdings" pitchFamily="2" charset="2"/>
              <a:buChar char="q"/>
            </a:pPr>
            <a:r>
              <a:rPr lang="fr-FR" sz="3300" dirty="0"/>
              <a:t>Éric Corre « De l’aspect sémantique à la structure de l’événement 2009</a:t>
            </a:r>
          </a:p>
          <a:p>
            <a:pPr>
              <a:buFont typeface="Wingdings" pitchFamily="2" charset="2"/>
              <a:buChar char="q"/>
            </a:pPr>
            <a:r>
              <a:rPr lang="fr-FR" sz="3300" dirty="0" err="1"/>
              <a:t>Wiecher</a:t>
            </a:r>
            <a:r>
              <a:rPr lang="fr-FR" sz="3300" dirty="0"/>
              <a:t> </a:t>
            </a:r>
            <a:r>
              <a:rPr lang="fr-FR" sz="3300" dirty="0" err="1"/>
              <a:t>Zwanenburg</a:t>
            </a:r>
            <a:r>
              <a:rPr lang="fr-FR" sz="3300" dirty="0"/>
              <a:t> « Du lexique à la morphologie: du côté de chez </a:t>
            </a:r>
            <a:r>
              <a:rPr lang="fr-FR" sz="3300" dirty="0" err="1"/>
              <a:t>Zwaan</a:t>
            </a:r>
            <a:r>
              <a:rPr lang="fr-FR" sz="3300" dirty="0"/>
              <a:t> » 1993</a:t>
            </a:r>
          </a:p>
          <a:p>
            <a:pPr marL="0" indent="0">
              <a:buNone/>
            </a:pPr>
            <a:endParaRPr lang="fr-FR" sz="3300" dirty="0"/>
          </a:p>
          <a:p>
            <a:pPr marL="0" indent="0">
              <a:buNone/>
            </a:pPr>
            <a:r>
              <a:rPr lang="fr-FR" sz="3300" dirty="0"/>
              <a:t>	</a:t>
            </a:r>
            <a:r>
              <a:rPr lang="fr-FR" sz="3300" dirty="0">
                <a:solidFill>
                  <a:srgbClr val="0070C0"/>
                </a:solidFill>
              </a:rPr>
              <a:t>Articles</a:t>
            </a:r>
            <a:r>
              <a:rPr lang="fr-FR" sz="3300" dirty="0"/>
              <a:t> :</a:t>
            </a:r>
          </a:p>
          <a:p>
            <a:pPr>
              <a:buFont typeface="Wingdings" pitchFamily="2" charset="2"/>
              <a:buChar char="ü"/>
            </a:pPr>
            <a:r>
              <a:rPr lang="fr-FR" sz="3300" dirty="0"/>
              <a:t>Charles J. Fillmore The </a:t>
            </a:r>
            <a:r>
              <a:rPr lang="fr-FR" sz="3300" dirty="0" err="1"/>
              <a:t>Grammar</a:t>
            </a:r>
            <a:r>
              <a:rPr lang="fr-FR" sz="3300" dirty="0"/>
              <a:t> of HITTING and BREAKING  1970</a:t>
            </a:r>
          </a:p>
          <a:p>
            <a:pPr>
              <a:buFont typeface="Wingdings" pitchFamily="2" charset="2"/>
              <a:buChar char="ü"/>
            </a:pPr>
            <a:r>
              <a:rPr lang="fr-FR" sz="3300" dirty="0"/>
              <a:t>Dubois-Charlier Françoise. Avant-propos : les premiers articles de Fillmore. In: Langages, 9ᵉ année, n°38, 1975. La grammaire des cas. pp. 3-17; </a:t>
            </a:r>
          </a:p>
          <a:p>
            <a:pPr>
              <a:buFont typeface="Wingdings" pitchFamily="2" charset="2"/>
              <a:buChar char="ü"/>
            </a:pPr>
            <a:r>
              <a:rPr lang="fr-FR" sz="3300" dirty="0"/>
              <a:t>Baker </a:t>
            </a:r>
            <a:r>
              <a:rPr lang="fr-FR" sz="3300" dirty="0" err="1"/>
              <a:t>Collin</a:t>
            </a:r>
            <a:r>
              <a:rPr lang="fr-FR" sz="3300" dirty="0"/>
              <a:t> F, « La sémantique des cadres et le projet FRAMENET : une approche différente de la notion de « valence » », </a:t>
            </a:r>
            <a:r>
              <a:rPr lang="fr-FR" sz="3300" i="1" dirty="0"/>
              <a:t>Langages</a:t>
            </a:r>
            <a:r>
              <a:rPr lang="fr-FR" sz="3300" dirty="0"/>
              <a:t>, 2009/4 (n° 176), p. 32-49</a:t>
            </a:r>
          </a:p>
          <a:p>
            <a:pPr>
              <a:buFont typeface="Wingdings" pitchFamily="2" charset="2"/>
              <a:buChar char="ü"/>
            </a:pPr>
            <a:r>
              <a:rPr lang="fr-FR" sz="3300" dirty="0"/>
              <a:t>Dubois-Charlier Françoise. Avant-propos : les premiers articles de Fillmore. In: Langages, 9ᵉ année, n°38, 1975. La grammaire des cas. pp. 3-17; </a:t>
            </a:r>
          </a:p>
          <a:p>
            <a:pPr>
              <a:buFont typeface="Wingdings" pitchFamily="2" charset="2"/>
              <a:buChar char="ü"/>
            </a:pPr>
            <a:r>
              <a:rPr lang="fr-FR" sz="3300" dirty="0"/>
              <a:t>Ornella </a:t>
            </a:r>
            <a:r>
              <a:rPr lang="fr-FR" sz="3300" dirty="0" err="1"/>
              <a:t>Wandji</a:t>
            </a:r>
            <a:r>
              <a:rPr lang="fr-FR" sz="3300" dirty="0"/>
              <a:t> </a:t>
            </a:r>
            <a:r>
              <a:rPr lang="fr-FR" sz="3300" dirty="0" err="1"/>
              <a:t>Tchami</a:t>
            </a:r>
            <a:r>
              <a:rPr lang="fr-FR" sz="3300" dirty="0"/>
              <a:t> Les modèles de description du verbe dans les travaux de Linguistique, Terminologie et TAL 2014</a:t>
            </a:r>
          </a:p>
          <a:p>
            <a:pPr>
              <a:buFont typeface="Wingdings" pitchFamily="2" charset="2"/>
              <a:buChar char="ü"/>
            </a:pPr>
            <a:r>
              <a:rPr lang="fr-FR" sz="3300" dirty="0"/>
              <a:t>Fontenelle Thierry, « Dictionnaires et outils de correction linguistique », Revue française de linguistique appliquée, 2005/2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96607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1F8AA-DA0C-8E44-8855-7395EF68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Charles J. Fillmore</a:t>
            </a:r>
            <a:r>
              <a:rPr lang="fr-FR" dirty="0"/>
              <a:t>(1929- 2014)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9720A-BDCE-A54D-A28B-7EABA0916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fr-FR" sz="2000" dirty="0"/>
          </a:p>
          <a:p>
            <a:endParaRPr lang="fr-FR" sz="2000" dirty="0"/>
          </a:p>
          <a:p>
            <a:endParaRPr lang="fr-FR" sz="2000" dirty="0"/>
          </a:p>
          <a:p>
            <a:r>
              <a:rPr lang="fr-FR" sz="2000" dirty="0"/>
              <a:t>l’un des fondateurs de la </a:t>
            </a:r>
            <a:r>
              <a:rPr lang="fr-FR" sz="2000" b="1" dirty="0"/>
              <a:t>linguistique cognitive </a:t>
            </a:r>
          </a:p>
          <a:p>
            <a:r>
              <a:rPr lang="fr-FR" sz="2000" dirty="0"/>
              <a:t>la </a:t>
            </a:r>
            <a:r>
              <a:rPr lang="fr-FR" sz="2000" b="1" i="1" dirty="0"/>
              <a:t>Grammaire des cas</a:t>
            </a:r>
            <a:r>
              <a:rPr lang="fr-FR" sz="2000" dirty="0"/>
              <a:t> (Case </a:t>
            </a:r>
            <a:r>
              <a:rPr lang="fr-FR" sz="2000" dirty="0" err="1"/>
              <a:t>Grammar</a:t>
            </a:r>
            <a:r>
              <a:rPr lang="fr-FR" sz="2000" dirty="0"/>
              <a:t>, </a:t>
            </a:r>
            <a:r>
              <a:rPr lang="fr-FR" sz="2000" b="1" dirty="0"/>
              <a:t>1968</a:t>
            </a:r>
            <a:r>
              <a:rPr lang="fr-FR" sz="2000" i="1" dirty="0"/>
              <a:t>)</a:t>
            </a:r>
            <a:r>
              <a:rPr lang="fr-FR" sz="2000" dirty="0"/>
              <a:t> </a:t>
            </a:r>
          </a:p>
          <a:p>
            <a:r>
              <a:rPr lang="fr-FR" sz="2000" i="1" dirty="0"/>
              <a:t>la </a:t>
            </a:r>
            <a:r>
              <a:rPr lang="fr-FR" sz="2000" b="1" i="1" dirty="0"/>
              <a:t>Sémantique des cadres</a:t>
            </a:r>
            <a:r>
              <a:rPr lang="fr-FR" sz="2000" i="1" dirty="0"/>
              <a:t> </a:t>
            </a:r>
            <a:r>
              <a:rPr lang="fr-FR" sz="2000" dirty="0"/>
              <a:t>(Frame </a:t>
            </a:r>
            <a:r>
              <a:rPr lang="fr-FR" sz="2000" dirty="0" err="1"/>
              <a:t>Semantics</a:t>
            </a:r>
            <a:r>
              <a:rPr lang="fr-FR" sz="2000" dirty="0"/>
              <a:t>, </a:t>
            </a:r>
            <a:r>
              <a:rPr lang="fr-FR" sz="2000" b="1" dirty="0"/>
              <a:t>1976</a:t>
            </a:r>
            <a:r>
              <a:rPr lang="fr-FR" sz="2000" dirty="0"/>
              <a:t>)</a:t>
            </a:r>
          </a:p>
          <a:p>
            <a:r>
              <a:rPr lang="fr-FR" sz="2000" dirty="0"/>
              <a:t>Le principal projet en cours en 2005 s'appelle </a:t>
            </a:r>
            <a:r>
              <a:rPr lang="fr-FR" sz="2000" b="1" dirty="0" err="1"/>
              <a:t>FrameNet</a:t>
            </a:r>
            <a:endParaRPr lang="fr-FR" sz="2000" b="1" dirty="0"/>
          </a:p>
          <a:p>
            <a:pPr marL="0" indent="0">
              <a:buNone/>
            </a:pPr>
            <a:r>
              <a:rPr lang="fr-FR" sz="2000" dirty="0"/>
              <a:t>(description en ligne du lexique de l'anglais)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E90C43-A84A-C74D-A6A5-38D1BCA94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8638" y="2184229"/>
            <a:ext cx="4122871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71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16C7F-A227-A44A-BD65-9F9AFFE57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692" y="1258775"/>
            <a:ext cx="10515600" cy="1325563"/>
          </a:xfrm>
        </p:spPr>
        <p:txBody>
          <a:bodyPr/>
          <a:lstStyle/>
          <a:p>
            <a:r>
              <a:rPr lang="en-US" dirty="0"/>
              <a:t>“The Grammar of </a:t>
            </a:r>
            <a:r>
              <a:rPr lang="en-US" dirty="0">
                <a:solidFill>
                  <a:schemeClr val="accent6"/>
                </a:solidFill>
              </a:rPr>
              <a:t>Hitting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Breaking</a:t>
            </a:r>
            <a:r>
              <a:rPr lang="en-US" dirty="0"/>
              <a:t>” (1970)</a:t>
            </a:r>
            <a:r>
              <a:rPr lang="fr-FR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034DEE-0EE0-A84F-B09F-19AABD1FF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930" y="2411679"/>
            <a:ext cx="5702139" cy="372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47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A2AEF-4B13-1646-9164-9827C5D49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trois "usages" du verbe </a:t>
            </a:r>
            <a:r>
              <a:rPr lang="fr-FR" b="1" dirty="0"/>
              <a:t>« </a:t>
            </a:r>
            <a:r>
              <a:rPr lang="fr-FR" b="1" dirty="0">
                <a:solidFill>
                  <a:srgbClr val="FF0000"/>
                </a:solidFill>
              </a:rPr>
              <a:t>Break </a:t>
            </a:r>
            <a:r>
              <a:rPr lang="fr-FR" b="1" dirty="0"/>
              <a:t>»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9077D-C3E9-AA44-977A-210576406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ü"/>
            </a:pPr>
            <a:r>
              <a:rPr lang="en-US" dirty="0"/>
              <a:t>I </a:t>
            </a:r>
            <a:r>
              <a:rPr lang="en-US" dirty="0">
                <a:solidFill>
                  <a:srgbClr val="FF0000"/>
                </a:solidFill>
              </a:rPr>
              <a:t>broke</a:t>
            </a:r>
            <a:r>
              <a:rPr lang="en-US" dirty="0"/>
              <a:t> the window (with a rock). 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ü"/>
            </a:pPr>
            <a:r>
              <a:rPr lang="en-US" dirty="0"/>
              <a:t>The rock </a:t>
            </a:r>
            <a:r>
              <a:rPr lang="en-US" dirty="0">
                <a:solidFill>
                  <a:srgbClr val="FF0000"/>
                </a:solidFill>
              </a:rPr>
              <a:t>broke</a:t>
            </a:r>
            <a:r>
              <a:rPr lang="en-US" dirty="0"/>
              <a:t> the window.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ü"/>
            </a:pPr>
            <a:r>
              <a:rPr lang="en-US" dirty="0"/>
              <a:t> The window </a:t>
            </a:r>
            <a:r>
              <a:rPr lang="en-US" dirty="0">
                <a:solidFill>
                  <a:srgbClr val="FF0000"/>
                </a:solidFill>
              </a:rPr>
              <a:t>broke</a:t>
            </a:r>
            <a:r>
              <a:rPr lang="en-US" dirty="0"/>
              <a:t>.</a:t>
            </a: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88506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A732D-59F5-2847-BC0F-176A2464A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 The </a:t>
            </a:r>
            <a:r>
              <a:rPr lang="en-US" dirty="0"/>
              <a:t>boy </a:t>
            </a:r>
            <a:r>
              <a:rPr lang="en-US" dirty="0">
                <a:solidFill>
                  <a:srgbClr val="FF0000"/>
                </a:solidFill>
              </a:rPr>
              <a:t>broke</a:t>
            </a:r>
            <a:r>
              <a:rPr lang="en-US" dirty="0"/>
              <a:t> the window </a:t>
            </a:r>
            <a:endParaRPr lang="en-US" i="1" dirty="0"/>
          </a:p>
          <a:p>
            <a:r>
              <a:rPr lang="en-US" i="1" dirty="0"/>
              <a:t>The </a:t>
            </a:r>
            <a:r>
              <a:rPr lang="en-US" dirty="0"/>
              <a:t>boys </a:t>
            </a:r>
            <a:r>
              <a:rPr lang="en-US" dirty="0">
                <a:solidFill>
                  <a:srgbClr val="FF0000"/>
                </a:solidFill>
              </a:rPr>
              <a:t>broke</a:t>
            </a:r>
            <a:r>
              <a:rPr lang="en-US" dirty="0"/>
              <a:t> the win­dow</a:t>
            </a:r>
            <a:r>
              <a:rPr lang="fr-FR" dirty="0"/>
              <a:t> </a:t>
            </a:r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pPr algn="ctr">
              <a:buFont typeface="Wingdings" pitchFamily="2" charset="2"/>
              <a:buChar char="§"/>
            </a:pPr>
            <a:r>
              <a:rPr lang="fr-FR" i="1" dirty="0"/>
              <a:t>Jimmy </a:t>
            </a:r>
            <a:r>
              <a:rPr lang="fr-FR" i="1" dirty="0">
                <a:solidFill>
                  <a:schemeClr val="accent6"/>
                </a:solidFill>
              </a:rPr>
              <a:t>hit</a:t>
            </a:r>
            <a:r>
              <a:rPr lang="fr-FR" i="1" dirty="0"/>
              <a:t> the rock</a:t>
            </a:r>
            <a:r>
              <a:rPr lang="fr-FR" dirty="0"/>
              <a:t> </a:t>
            </a:r>
          </a:p>
          <a:p>
            <a:pPr algn="ctr">
              <a:buFont typeface="Wingdings" pitchFamily="2" charset="2"/>
              <a:buChar char="§"/>
            </a:pPr>
            <a:r>
              <a:rPr lang="fr-FR" dirty="0"/>
              <a:t> </a:t>
            </a:r>
            <a:r>
              <a:rPr lang="fr-FR" i="1" dirty="0"/>
              <a:t>The rock </a:t>
            </a:r>
            <a:r>
              <a:rPr lang="fr-FR" i="1" dirty="0">
                <a:solidFill>
                  <a:schemeClr val="accent6"/>
                </a:solidFill>
              </a:rPr>
              <a:t>hit</a:t>
            </a:r>
            <a:r>
              <a:rPr lang="fr-FR" i="1" dirty="0"/>
              <a:t> Jimmy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3599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9C28E-790F-8643-9A92-C126EB3DC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chemeClr val="accent6"/>
                </a:solidFill>
              </a:rPr>
              <a:t>Hit      </a:t>
            </a:r>
            <a:r>
              <a:rPr lang="fr-FR" dirty="0"/>
              <a:t> VS      </a:t>
            </a:r>
            <a:r>
              <a:rPr lang="fr-FR" dirty="0">
                <a:solidFill>
                  <a:srgbClr val="FF0000"/>
                </a:solidFill>
              </a:rPr>
              <a:t>Break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F9DAF9-F4C1-C741-B3EB-762302C18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1711" y="1800911"/>
            <a:ext cx="5268578" cy="414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43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53A19-AB5F-164A-8BA5-8C571C006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2">
                    <a:lumMod val="50000"/>
                  </a:schemeClr>
                </a:solidFill>
              </a:rPr>
              <a:t>‘SICK’ </a:t>
            </a:r>
            <a:r>
              <a:rPr lang="fr-FR" dirty="0"/>
              <a:t>ET </a:t>
            </a:r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‘ILL’  </a:t>
            </a:r>
            <a:r>
              <a:rPr lang="fr-FR" dirty="0"/>
              <a:t>- DES SYNONYMES ?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3918C5-2758-8C49-8383-D1E3C5C731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9750" y="1690688"/>
            <a:ext cx="359775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647108-89DE-DF48-9C2E-7E5C89C3D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785" y="2706130"/>
            <a:ext cx="5119322" cy="285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300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30369D-2389-1843-8005-1FB27F9078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680" y="2029566"/>
            <a:ext cx="5033320" cy="2798868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514AFC-5EA0-C14D-B4F0-B181C9761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6515">
            <a:off x="5881871" y="1878004"/>
            <a:ext cx="5480466" cy="260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521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5CA97-6042-0041-8DAB-04D3E7780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trois formes du verbe  </a:t>
            </a:r>
            <a:r>
              <a:rPr lang="fr-FR" b="1" dirty="0"/>
              <a:t> </a:t>
            </a:r>
            <a:r>
              <a:rPr lang="fr-FR" b="1" dirty="0">
                <a:solidFill>
                  <a:srgbClr val="FF0000"/>
                </a:solidFill>
              </a:rPr>
              <a:t>« </a:t>
            </a:r>
            <a:r>
              <a:rPr lang="fr-FR" dirty="0">
                <a:solidFill>
                  <a:srgbClr val="FF0000"/>
                </a:solidFill>
              </a:rPr>
              <a:t> break » </a:t>
            </a:r>
          </a:p>
        </p:txBody>
      </p:sp>
      <p:pic>
        <p:nvPicPr>
          <p:cNvPr id="4" name="image5.png">
            <a:extLst>
              <a:ext uri="{FF2B5EF4-FFF2-40B4-BE49-F238E27FC236}">
                <a16:creationId xmlns:a16="http://schemas.microsoft.com/office/drawing/2014/main" id="{AEA51119-C39D-E149-9E30-DF972F50F61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3930498" y="2456870"/>
            <a:ext cx="2669294" cy="589781"/>
          </a:xfrm>
          <a:prstGeom prst="rect">
            <a:avLst/>
          </a:prstGeom>
          <a:ln/>
        </p:spPr>
      </p:pic>
      <p:pic>
        <p:nvPicPr>
          <p:cNvPr id="5" name="image1.png">
            <a:extLst>
              <a:ext uri="{FF2B5EF4-FFF2-40B4-BE49-F238E27FC236}">
                <a16:creationId xmlns:a16="http://schemas.microsoft.com/office/drawing/2014/main" id="{F32CE998-AD2D-BA4B-ABE4-CC1512210C03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4205299" y="3183846"/>
            <a:ext cx="3781401" cy="935862"/>
          </a:xfrm>
          <a:prstGeom prst="rect">
            <a:avLst/>
          </a:prstGeom>
          <a:ln/>
        </p:spPr>
      </p:pic>
      <p:pic>
        <p:nvPicPr>
          <p:cNvPr id="6" name="image6.png">
            <a:extLst>
              <a:ext uri="{FF2B5EF4-FFF2-40B4-BE49-F238E27FC236}">
                <a16:creationId xmlns:a16="http://schemas.microsoft.com/office/drawing/2014/main" id="{66636E50-2DFC-B548-B9A5-6F492C441F77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5265145" y="4256903"/>
            <a:ext cx="3645477" cy="1025611"/>
          </a:xfrm>
          <a:prstGeom prst="rect">
            <a:avLst/>
          </a:prstGeom>
          <a:ln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4B5D36-0696-3D4A-8B51-5CD63C1281B6}"/>
              </a:ext>
            </a:extLst>
          </p:cNvPr>
          <p:cNvSpPr txBox="1"/>
          <p:nvPr/>
        </p:nvSpPr>
        <p:spPr>
          <a:xfrm>
            <a:off x="3160185" y="2608721"/>
            <a:ext cx="817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D032B-CA3F-F342-B273-B555B69C1D43}"/>
              </a:ext>
            </a:extLst>
          </p:cNvPr>
          <p:cNvSpPr txBox="1"/>
          <p:nvPr/>
        </p:nvSpPr>
        <p:spPr>
          <a:xfrm>
            <a:off x="3569006" y="3512063"/>
            <a:ext cx="817641" cy="375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14976A-56B4-5044-B588-28B453F67AF2}"/>
              </a:ext>
            </a:extLst>
          </p:cNvPr>
          <p:cNvSpPr txBox="1"/>
          <p:nvPr/>
        </p:nvSpPr>
        <p:spPr>
          <a:xfrm flipH="1">
            <a:off x="4386647" y="4541793"/>
            <a:ext cx="395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3669894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</TotalTime>
  <Words>386</Words>
  <Application>Microsoft Macintosh PowerPoint</Application>
  <PresentationFormat>Widescreen</PresentationFormat>
  <Paragraphs>57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American Typewriter</vt:lpstr>
      <vt:lpstr>Arial</vt:lpstr>
      <vt:lpstr>Calibri</vt:lpstr>
      <vt:lpstr>Calibri Light</vt:lpstr>
      <vt:lpstr>David</vt:lpstr>
      <vt:lpstr>Wingdings</vt:lpstr>
      <vt:lpstr>Office Theme</vt:lpstr>
      <vt:lpstr>The Grammar of HITTING and BREAKING   Charles J. Fillmore</vt:lpstr>
      <vt:lpstr>Charles J. Fillmore(1929- 2014) </vt:lpstr>
      <vt:lpstr>“The Grammar of Hitting and Breaking” (1970) </vt:lpstr>
      <vt:lpstr>Les trois "usages" du verbe « Break »</vt:lpstr>
      <vt:lpstr>PowerPoint Presentation</vt:lpstr>
      <vt:lpstr>Hit       VS      Break</vt:lpstr>
      <vt:lpstr>‘SICK’ ET ‘ILL’  - DES SYNONYMES ? </vt:lpstr>
      <vt:lpstr>PowerPoint Presentation</vt:lpstr>
      <vt:lpstr>Les trois formes du verbe   «  break » </vt:lpstr>
      <vt:lpstr>HIT</vt:lpstr>
      <vt:lpstr>LA FORMULE POUR  ’BREAK’</vt:lpstr>
      <vt:lpstr>LA FORMULE POUR  ’HIT’</vt:lpstr>
      <vt:lpstr>BREAK ≠HIT</vt:lpstr>
      <vt:lpstr>LA BIBLIOGRAPHIE: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HIT AND BREAK</dc:title>
  <dc:creator>Microsoft Office User</dc:creator>
  <cp:lastModifiedBy>Microsoft Office User</cp:lastModifiedBy>
  <cp:revision>13</cp:revision>
  <dcterms:created xsi:type="dcterms:W3CDTF">2019-11-25T11:25:59Z</dcterms:created>
  <dcterms:modified xsi:type="dcterms:W3CDTF">2019-11-25T23:40:59Z</dcterms:modified>
</cp:coreProperties>
</file>

<file path=docProps/thumbnail.jpeg>
</file>